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58" r:id="rId4"/>
    <p:sldId id="274" r:id="rId5"/>
    <p:sldId id="275" r:id="rId6"/>
    <p:sldId id="259" r:id="rId7"/>
    <p:sldId id="263" r:id="rId8"/>
    <p:sldId id="282" r:id="rId9"/>
    <p:sldId id="280" r:id="rId10"/>
    <p:sldId id="279" r:id="rId11"/>
    <p:sldId id="261" r:id="rId12"/>
    <p:sldId id="283" r:id="rId13"/>
    <p:sldId id="262" r:id="rId14"/>
    <p:sldId id="271" r:id="rId15"/>
    <p:sldId id="272" r:id="rId16"/>
    <p:sldId id="273" r:id="rId17"/>
    <p:sldId id="277" r:id="rId18"/>
    <p:sldId id="276" r:id="rId19"/>
    <p:sldId id="278" r:id="rId20"/>
    <p:sldId id="264" r:id="rId21"/>
    <p:sldId id="281" r:id="rId22"/>
    <p:sldId id="266" r:id="rId23"/>
    <p:sldId id="270" r:id="rId2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B589259-72C7-4243-A6F5-F68FF5A7A864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35AD0A1-053D-4FB4-9FEF-BF60F267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9259-72C7-4243-A6F5-F68FF5A7A864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D0A1-053D-4FB4-9FEF-BF60F267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7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589259-72C7-4243-A6F5-F68FF5A7A864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5AD0A1-053D-4FB4-9FEF-BF60F267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9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589259-72C7-4243-A6F5-F68FF5A7A864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5AD0A1-053D-4FB4-9FEF-BF60F267A9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3161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589259-72C7-4243-A6F5-F68FF5A7A864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5AD0A1-053D-4FB4-9FEF-BF60F267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6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9259-72C7-4243-A6F5-F68FF5A7A864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D0A1-053D-4FB4-9FEF-BF60F267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21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9259-72C7-4243-A6F5-F68FF5A7A864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D0A1-053D-4FB4-9FEF-BF60F267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53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9259-72C7-4243-A6F5-F68FF5A7A864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D0A1-053D-4FB4-9FEF-BF60F267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28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589259-72C7-4243-A6F5-F68FF5A7A864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5AD0A1-053D-4FB4-9FEF-BF60F267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4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9259-72C7-4243-A6F5-F68FF5A7A864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D0A1-053D-4FB4-9FEF-BF60F267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1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589259-72C7-4243-A6F5-F68FF5A7A864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5AD0A1-053D-4FB4-9FEF-BF60F267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9259-72C7-4243-A6F5-F68FF5A7A864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D0A1-053D-4FB4-9FEF-BF60F267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2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9259-72C7-4243-A6F5-F68FF5A7A864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D0A1-053D-4FB4-9FEF-BF60F267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7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9259-72C7-4243-A6F5-F68FF5A7A864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D0A1-053D-4FB4-9FEF-BF60F267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6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9259-72C7-4243-A6F5-F68FF5A7A864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D0A1-053D-4FB4-9FEF-BF60F267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5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9259-72C7-4243-A6F5-F68FF5A7A864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D0A1-053D-4FB4-9FEF-BF60F267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9259-72C7-4243-A6F5-F68FF5A7A864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D0A1-053D-4FB4-9FEF-BF60F267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9259-72C7-4243-A6F5-F68FF5A7A864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AD0A1-053D-4FB4-9FEF-BF60F267A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66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41E60-C4D5-438A-88B1-F2369A984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5721"/>
          </a:xfrm>
        </p:spPr>
        <p:txBody>
          <a:bodyPr/>
          <a:lstStyle/>
          <a:p>
            <a:r>
              <a:rPr lang="en-US" b="1" dirty="0"/>
              <a:t>Status of Maternal &amp; Child health in Arizona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5454F-FDFC-4CFF-AB99-23BE0A9F2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061" y="4338083"/>
            <a:ext cx="9144000" cy="1655762"/>
          </a:xfrm>
        </p:spPr>
        <p:txBody>
          <a:bodyPr/>
          <a:lstStyle/>
          <a:p>
            <a:r>
              <a:rPr lang="en-US" dirty="0"/>
              <a:t>Rep. Pamela Powers Hannley </a:t>
            </a:r>
          </a:p>
          <a:p>
            <a:r>
              <a:rPr lang="en-US" dirty="0"/>
              <a:t>LD9 Meeting, July 23,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2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ECDFA-413C-45CA-B21E-1C1D80A9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78" y="400779"/>
            <a:ext cx="2547730" cy="2932984"/>
          </a:xfrm>
        </p:spPr>
        <p:txBody>
          <a:bodyPr/>
          <a:lstStyle/>
          <a:p>
            <a:r>
              <a:rPr lang="en-US" dirty="0"/>
              <a:t>Live Births down 20.5%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59D96-734A-4C6E-A008-C8B9C75BB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043" y="652567"/>
            <a:ext cx="7978979" cy="57906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6CDB23-5C15-4D4D-99D1-4DF072C41441}"/>
              </a:ext>
            </a:extLst>
          </p:cNvPr>
          <p:cNvSpPr txBox="1"/>
          <p:nvPr/>
        </p:nvSpPr>
        <p:spPr>
          <a:xfrm>
            <a:off x="1040295" y="5456582"/>
            <a:ext cx="217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102,687 in 2007</a:t>
            </a:r>
          </a:p>
          <a:p>
            <a:pPr algn="r"/>
            <a:r>
              <a:rPr lang="en-US" dirty="0"/>
              <a:t>81,664 in 2017</a:t>
            </a:r>
          </a:p>
        </p:txBody>
      </p:sp>
    </p:spTree>
    <p:extLst>
      <p:ext uri="{BB962C8B-B14F-4D97-AF65-F5344CB8AC3E}">
        <p14:creationId xmlns:p14="http://schemas.microsoft.com/office/powerpoint/2010/main" val="197318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D173F-F6E8-408E-B328-B27F0B55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Moms in Arizona: Economic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E7D66-494D-49DA-A6F3-B5DC21A7F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736"/>
            <a:ext cx="10515600" cy="4351338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</a:rPr>
              <a:t>In 2016 in Arizona…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Native American Moms were most likely to be under 19 years old </a:t>
            </a:r>
            <a:r>
              <a:rPr lang="en-US" sz="2400" dirty="0">
                <a:latin typeface="Calibri" panose="020F0502020204030204" pitchFamily="34" charset="0"/>
              </a:rPr>
              <a:t>(10.7%) </a:t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(Hispanic  9.3%, Black 7.2%, White 3.6%, Asian/Pacific Islander 1.5%, All Arizona 6.4%)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Asian/Pacific Islander Moms were mostly likely to be over 30 years old </a:t>
            </a:r>
            <a:r>
              <a:rPr lang="en-US" sz="2400" dirty="0">
                <a:latin typeface="Calibri" panose="020F0502020204030204" pitchFamily="34" charset="0"/>
              </a:rPr>
              <a:t>(60.8%) </a:t>
            </a:r>
            <a:r>
              <a:rPr lang="en-US" sz="1600" dirty="0">
                <a:latin typeface="Calibri" panose="020F0502020204030204" pitchFamily="34" charset="0"/>
              </a:rPr>
              <a:t>(White 47%, Black 35%, Hispanic 32.5%, Native American 31.3%, All Arizona 40.2%)</a:t>
            </a:r>
            <a:r>
              <a:rPr lang="en-US" sz="2400" dirty="0">
                <a:latin typeface="Calibri" panose="020F0502020204030204" pitchFamily="34" charset="0"/>
              </a:rPr>
              <a:t>			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Hispanic Moms were most likely to have less than 9 years of education </a:t>
            </a:r>
            <a:r>
              <a:rPr lang="en-US" sz="2400" dirty="0">
                <a:latin typeface="Calibri" panose="020F0502020204030204" pitchFamily="34" charset="0"/>
              </a:rPr>
              <a:t>(6.2%) </a:t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(Black 4.3%, Asian/Pacific Islander 3%, Native American 1.9%, White 0.6%, All Arizona 3.2%)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Native American Moms were most likely to be unmarried (78.1%) </a:t>
            </a:r>
            <a:br>
              <a:rPr lang="en-US" sz="2400" b="1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(Black 61.3%%, Hispanic 55.8%, White 31.3%, Asian/Pacific Islander 15.4%, All Arizona 44.8%)</a:t>
            </a:r>
          </a:p>
          <a:p>
            <a:pPr marL="0" indent="0">
              <a:buNone/>
            </a:pP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>Source: Arizona Department of Health Services, 2016 data</a:t>
            </a:r>
            <a:r>
              <a:rPr lang="en-US" dirty="0">
                <a:latin typeface="Calibri" panose="020F0502020204030204" pitchFamily="34" charset="0"/>
              </a:rPr>
              <a:t>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0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B87F-FEDD-4E6B-899B-AD75B4B6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Moms nationwide: Economic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565BB-8504-43ED-AE1E-93E4796B3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Single Moms and their children comprise the largest group living in poverty in the US.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Uninsured Moms are three to four times more likely to die within 42 days of giving birth.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American Moms are more likely to die from pregnancy-related causes than Moms from other developed countries. </a:t>
            </a:r>
            <a:r>
              <a:rPr lang="en-US" sz="1600" dirty="0">
                <a:latin typeface="Calibri" panose="020F0502020204030204" pitchFamily="34" charset="0"/>
              </a:rPr>
              <a:t>(Source: America’s Health Rankings)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Maternal death in US increased 26.6% between 2000-2014.</a:t>
            </a: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			</a:t>
            </a:r>
          </a:p>
          <a:p>
            <a:br>
              <a:rPr lang="en-US" sz="2000" dirty="0">
                <a:latin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2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3FA91-D1EF-4297-9342-D26FC70FD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 &amp; Racial Disparities in Prenatal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39165-DB6F-4635-9D0A-9AA4A30DB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</a:rPr>
              <a:t>In 2016, in Arizona…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White Moms were most likely to receive prenatal care in the first trimester </a:t>
            </a:r>
            <a:br>
              <a:rPr lang="en-US" sz="2400" b="1" dirty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>(74.7%) </a:t>
            </a:r>
            <a:r>
              <a:rPr lang="en-US" sz="1600" dirty="0">
                <a:latin typeface="Calibri" panose="020F0502020204030204" pitchFamily="34" charset="0"/>
              </a:rPr>
              <a:t>(Asian/Pacific Islander 73.2%, Hispanic 63.9%, Black 62.8%, Native American 60.7%, All Arizona 68.9%)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Native American Moms were most likely to get </a:t>
            </a:r>
            <a:r>
              <a:rPr lang="en-US" sz="2400" b="1" u="sng" dirty="0">
                <a:latin typeface="Calibri" panose="020F0502020204030204" pitchFamily="34" charset="0"/>
              </a:rPr>
              <a:t>no prenatal care </a:t>
            </a:r>
            <a:r>
              <a:rPr lang="en-US" sz="2400" dirty="0">
                <a:latin typeface="Calibri" panose="020F0502020204030204" pitchFamily="34" charset="0"/>
              </a:rPr>
              <a:t>(4%) </a:t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(Hispanic 3.4%, Black 2.2%, White 1.4%, Asian/Pacific Islander 1.3%, All Arizona 2.4%)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Native American Moms were least likely to get more than 13 prenatal visits </a:t>
            </a:r>
            <a:br>
              <a:rPr lang="en-US" sz="2400" b="1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(19%) (Hispanic 25.8%, Black 25.7%, Asian/Pacific Islander 29.9%, White 35.5%, All Arizona 29.9%)</a:t>
            </a:r>
            <a:br>
              <a:rPr lang="en-US" sz="1600" dirty="0">
                <a:latin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>Source: Arizona Department of Health Services, 2016 data</a:t>
            </a:r>
            <a:r>
              <a:rPr lang="en-US" dirty="0">
                <a:latin typeface="Calibri" panose="020F0502020204030204" pitchFamily="34" charset="0"/>
              </a:rPr>
              <a:t>	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87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C51E46-7B88-4388-A59F-66CEAC7E3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618" y="717522"/>
            <a:ext cx="7884486" cy="57291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ED1562-12CD-41DB-9331-4B74ABEE7909}"/>
              </a:ext>
            </a:extLst>
          </p:cNvPr>
          <p:cNvSpPr txBox="1"/>
          <p:nvPr/>
        </p:nvSpPr>
        <p:spPr>
          <a:xfrm>
            <a:off x="894520" y="823538"/>
            <a:ext cx="26173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Percentage of Arizona Moms who began prenatal care in first trimester decreased by 12%.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8595D-A9DC-49E5-93D1-091D708968B9}"/>
              </a:ext>
            </a:extLst>
          </p:cNvPr>
          <p:cNvSpPr txBox="1"/>
          <p:nvPr/>
        </p:nvSpPr>
        <p:spPr>
          <a:xfrm>
            <a:off x="4654580" y="216236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Napolitano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E7120-F775-4268-861E-57675AF95D36}"/>
              </a:ext>
            </a:extLst>
          </p:cNvPr>
          <p:cNvSpPr txBox="1"/>
          <p:nvPr/>
        </p:nvSpPr>
        <p:spPr>
          <a:xfrm>
            <a:off x="7446570" y="2054087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Brewer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70F952-447C-4DC4-88F8-FCE47DFA2CE2}"/>
              </a:ext>
            </a:extLst>
          </p:cNvPr>
          <p:cNvSpPr txBox="1"/>
          <p:nvPr/>
        </p:nvSpPr>
        <p:spPr>
          <a:xfrm>
            <a:off x="9948826" y="2568329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Ducey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85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F242ED-D0FD-4A85-970B-4F5A2DD86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08" y="764373"/>
            <a:ext cx="7689954" cy="55808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B229C1-3A05-42E4-8BD2-83974605F57A}"/>
              </a:ext>
            </a:extLst>
          </p:cNvPr>
          <p:cNvSpPr txBox="1"/>
          <p:nvPr/>
        </p:nvSpPr>
        <p:spPr>
          <a:xfrm>
            <a:off x="894520" y="823538"/>
            <a:ext cx="25377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Percentage of Arizona Moms who began prenatal care in first trimester decreased across all races and ethnicities.</a:t>
            </a:r>
          </a:p>
        </p:txBody>
      </p:sp>
    </p:spTree>
    <p:extLst>
      <p:ext uri="{BB962C8B-B14F-4D97-AF65-F5344CB8AC3E}">
        <p14:creationId xmlns:p14="http://schemas.microsoft.com/office/powerpoint/2010/main" val="45599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F06C75-11DB-425E-899A-656FC17E6841}"/>
              </a:ext>
            </a:extLst>
          </p:cNvPr>
          <p:cNvSpPr txBox="1"/>
          <p:nvPr/>
        </p:nvSpPr>
        <p:spPr>
          <a:xfrm>
            <a:off x="894520" y="823538"/>
            <a:ext cx="25908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Percentage of Arizona Moms who began prenatal care in third trimester increased by 53.5%.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81CD0-2D50-4DAF-A6D1-7A01A86A6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363" y="722594"/>
            <a:ext cx="7899465" cy="5732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100BC9-1AD6-432F-9EAF-8910BCB95BC4}"/>
              </a:ext>
            </a:extLst>
          </p:cNvPr>
          <p:cNvSpPr txBox="1"/>
          <p:nvPr/>
        </p:nvSpPr>
        <p:spPr>
          <a:xfrm>
            <a:off x="4469050" y="363948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Napolitano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553A9-CCDC-4761-80F1-3ECCD7371A4E}"/>
              </a:ext>
            </a:extLst>
          </p:cNvPr>
          <p:cNvSpPr txBox="1"/>
          <p:nvPr/>
        </p:nvSpPr>
        <p:spPr>
          <a:xfrm>
            <a:off x="8122431" y="4008814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Brewer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F0BC6-17AF-4522-9236-3880FB1CFF9C}"/>
              </a:ext>
            </a:extLst>
          </p:cNvPr>
          <p:cNvSpPr txBox="1"/>
          <p:nvPr/>
        </p:nvSpPr>
        <p:spPr>
          <a:xfrm>
            <a:off x="10068095" y="293939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Ducey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35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B0B4A6-59D0-4F0E-9314-C3F81A6C2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0" y="648524"/>
            <a:ext cx="7920515" cy="5748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1680CA-F486-4F7E-ACB5-63ED29FBEA77}"/>
              </a:ext>
            </a:extLst>
          </p:cNvPr>
          <p:cNvSpPr txBox="1"/>
          <p:nvPr/>
        </p:nvSpPr>
        <p:spPr>
          <a:xfrm>
            <a:off x="894520" y="823538"/>
            <a:ext cx="21799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percentage of Arizona Moms who began prenatal care LATE increased across all races and ethnicities.</a:t>
            </a:r>
          </a:p>
        </p:txBody>
      </p:sp>
    </p:spTree>
    <p:extLst>
      <p:ext uri="{BB962C8B-B14F-4D97-AF65-F5344CB8AC3E}">
        <p14:creationId xmlns:p14="http://schemas.microsoft.com/office/powerpoint/2010/main" val="3760084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62E5DE-76AA-479E-A0EA-0BE0537CAADA}"/>
              </a:ext>
            </a:extLst>
          </p:cNvPr>
          <p:cNvSpPr txBox="1"/>
          <p:nvPr/>
        </p:nvSpPr>
        <p:spPr>
          <a:xfrm>
            <a:off x="894520" y="823537"/>
            <a:ext cx="2537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Percentage of Arizona Moms who had NO prenatal care increased by 30%.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B1419-A2E8-47EE-94C1-3265B3735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742" y="639315"/>
            <a:ext cx="7952474" cy="5771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590A8B-9E69-437A-9E07-1EB90D03C32D}"/>
              </a:ext>
            </a:extLst>
          </p:cNvPr>
          <p:cNvSpPr txBox="1"/>
          <p:nvPr/>
        </p:nvSpPr>
        <p:spPr>
          <a:xfrm>
            <a:off x="4363033" y="4547757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Napolitano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8FD674-8533-4DDD-AB66-F4410F9D15D9}"/>
              </a:ext>
            </a:extLst>
          </p:cNvPr>
          <p:cNvSpPr txBox="1"/>
          <p:nvPr/>
        </p:nvSpPr>
        <p:spPr>
          <a:xfrm>
            <a:off x="7284386" y="473242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Brewer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3E2E86-8B75-4A28-8AB8-636D9068F8C0}"/>
              </a:ext>
            </a:extLst>
          </p:cNvPr>
          <p:cNvSpPr txBox="1"/>
          <p:nvPr/>
        </p:nvSpPr>
        <p:spPr>
          <a:xfrm>
            <a:off x="9909070" y="4350371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Ducey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35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455C5A-A17B-40B8-906D-B74A44E6A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821" y="631853"/>
            <a:ext cx="8006239" cy="5810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19AB92-F949-4968-AA4B-D8BBB134BE82}"/>
              </a:ext>
            </a:extLst>
          </p:cNvPr>
          <p:cNvSpPr txBox="1"/>
          <p:nvPr/>
        </p:nvSpPr>
        <p:spPr>
          <a:xfrm>
            <a:off x="854764" y="823538"/>
            <a:ext cx="2498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Percentage of Arizona Moms who had NO prenatal care increased across all races and ethnicities.</a:t>
            </a:r>
          </a:p>
        </p:txBody>
      </p:sp>
    </p:spTree>
    <p:extLst>
      <p:ext uri="{BB962C8B-B14F-4D97-AF65-F5344CB8AC3E}">
        <p14:creationId xmlns:p14="http://schemas.microsoft.com/office/powerpoint/2010/main" val="117778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C85F-60A0-42E3-BC5E-F4FACCA82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NICU to now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A2A3BB-4E07-46D9-BAB5-6206CA16A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48" y="1986131"/>
            <a:ext cx="3039742" cy="40243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3B3ECA-6F94-4716-9EE3-7FA1BCF10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23" y="1986131"/>
            <a:ext cx="5554531" cy="416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3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A4B5-5639-4585-BE18-7339B17F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 &amp; Racial Disparities in Birth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49A28-7B87-42B9-B743-A7943587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056"/>
            <a:ext cx="10515600" cy="4351338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</a:rPr>
              <a:t>In 2016, in Arizona…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Black Moms were most likely to have a preterm baby </a:t>
            </a:r>
            <a:r>
              <a:rPr lang="en-US" sz="2400" dirty="0">
                <a:latin typeface="Calibri" panose="020F0502020204030204" pitchFamily="34" charset="0"/>
              </a:rPr>
              <a:t>&lt;37 weeks (12.4%) </a:t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(Native American 9.9%, Hispanic 9.2%, Asian/Pacific Islander 8.7%, White 8.5%, All Arizona 9.0%, Source: Arizona Department of Health Services)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Black Moms were most likely to have a low birth weight baby </a:t>
            </a:r>
            <a:r>
              <a:rPr lang="en-US" sz="2400" dirty="0">
                <a:latin typeface="Calibri" panose="020F0502020204030204" pitchFamily="34" charset="0"/>
              </a:rPr>
              <a:t>&lt;2500 grams (12%) </a:t>
            </a:r>
            <a:r>
              <a:rPr lang="en-US" sz="1800" dirty="0">
                <a:latin typeface="Calibri" panose="020F0502020204030204" pitchFamily="34" charset="0"/>
              </a:rPr>
              <a:t>(Asian/Pacific Islander 9.3%, Native American 7.2%, Hispanic 7.1%, White 6.8%, All Arizona 7.3%, Source: Arizona Department of Health Services)</a:t>
            </a:r>
            <a:r>
              <a:rPr lang="en-US" sz="2400" dirty="0">
                <a:latin typeface="Calibri" panose="020F0502020204030204" pitchFamily="34" charset="0"/>
              </a:rPr>
              <a:t>			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Nationwide…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Black Moms are three to four times more likely to die </a:t>
            </a:r>
            <a:r>
              <a:rPr lang="en-US" sz="2400" dirty="0">
                <a:latin typeface="Calibri" panose="020F0502020204030204" pitchFamily="34" charset="0"/>
              </a:rPr>
              <a:t>from pregnancy-related causes than white Moms. That hasn’t changed in 100 years! </a:t>
            </a:r>
            <a:r>
              <a:rPr lang="en-US" sz="1600" dirty="0">
                <a:latin typeface="Calibri" panose="020F0502020204030204" pitchFamily="34" charset="0"/>
              </a:rPr>
              <a:t>(Source: America’s Health Rankings)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American Moms are more likely to die </a:t>
            </a:r>
            <a:r>
              <a:rPr lang="en-US" sz="2400" dirty="0">
                <a:latin typeface="Calibri" panose="020F0502020204030204" pitchFamily="34" charset="0"/>
              </a:rPr>
              <a:t>from pregnancy-related causes than Moms from other developed countries. </a:t>
            </a:r>
            <a:r>
              <a:rPr lang="en-US" sz="1600" dirty="0">
                <a:latin typeface="Calibri" panose="020F0502020204030204" pitchFamily="34" charset="0"/>
              </a:rPr>
              <a:t>(Source: America’s Health Rankings)</a:t>
            </a:r>
            <a:r>
              <a:rPr lang="en-US" dirty="0">
                <a:latin typeface="Calibri" panose="020F0502020204030204" pitchFamily="34" charset="0"/>
              </a:rPr>
              <a:t>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02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034E-D1DD-4D3E-8568-32781E5E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not all bad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2C96-F3AA-47D6-B6EE-7F55DD6B2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Comparing 2007 – 2017:</a:t>
            </a:r>
          </a:p>
          <a:p>
            <a:pPr lvl="1"/>
            <a:r>
              <a:rPr lang="en-US" dirty="0"/>
              <a:t>51% decrease in percentage of Moms under 19</a:t>
            </a:r>
          </a:p>
          <a:p>
            <a:pPr lvl="1"/>
            <a:r>
              <a:rPr lang="en-US" dirty="0"/>
              <a:t>26.8% increase in percentage of Moms over 30</a:t>
            </a:r>
          </a:p>
          <a:p>
            <a:pPr lvl="1"/>
            <a:r>
              <a:rPr lang="en-US" dirty="0"/>
              <a:t>1.2% decrease in percentage of unmarried Moms</a:t>
            </a:r>
          </a:p>
          <a:p>
            <a:pPr lvl="1"/>
            <a:r>
              <a:rPr lang="en-US" dirty="0"/>
              <a:t>60.8% decrease in percentage of Moms with less than 9 years of education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Percentage of babies born preterm decreased by 10.1% but still high. (In same time period, percentage of low birthweight babies increased by 5.4%.)</a:t>
            </a:r>
          </a:p>
        </p:txBody>
      </p:sp>
    </p:spTree>
    <p:extLst>
      <p:ext uri="{BB962C8B-B14F-4D97-AF65-F5344CB8AC3E}">
        <p14:creationId xmlns:p14="http://schemas.microsoft.com/office/powerpoint/2010/main" val="70501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B04DA-2BFA-40D0-900D-5634A6150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Premature Birth in AZ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D470B-46D2-4D61-8BAC-C1359A2E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79" y="2448582"/>
            <a:ext cx="10634721" cy="298976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97129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845B-1E94-4C78-8601-A06E3EFA5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2325A-2B38-40CC-A418-C0409CF9B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data analysis</a:t>
            </a:r>
          </a:p>
          <a:p>
            <a:r>
              <a:rPr lang="en-US" dirty="0"/>
              <a:t>Stakeholder meetings to collect input and stories</a:t>
            </a:r>
          </a:p>
          <a:p>
            <a:r>
              <a:rPr lang="en-US" dirty="0"/>
              <a:t>Legislation for 2020</a:t>
            </a:r>
          </a:p>
        </p:txBody>
      </p:sp>
    </p:spTree>
    <p:extLst>
      <p:ext uri="{BB962C8B-B14F-4D97-AF65-F5344CB8AC3E}">
        <p14:creationId xmlns:p14="http://schemas.microsoft.com/office/powerpoint/2010/main" val="157327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49320-79A8-4120-AB7E-CC65BC34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Maternal &amp; Child Health in Arizona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9FE1-2BB8-428D-9E71-5DDF3FAF3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many Moms are dying from pregnancy-related causes. </a:t>
            </a:r>
          </a:p>
          <a:p>
            <a:r>
              <a:rPr lang="en-US" dirty="0"/>
              <a:t>Too many babies are dying.</a:t>
            </a:r>
          </a:p>
          <a:p>
            <a:r>
              <a:rPr lang="en-US" dirty="0"/>
              <a:t>Too many babies are born prematurely or with low birth weight.</a:t>
            </a:r>
          </a:p>
          <a:p>
            <a:r>
              <a:rPr lang="en-US" dirty="0"/>
              <a:t>Too many babies are born with birth defects.</a:t>
            </a:r>
          </a:p>
          <a:p>
            <a:r>
              <a:rPr lang="en-US" dirty="0"/>
              <a:t>Too many Moms don’t get adequate prenatal care.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MY HUNCH:</a:t>
            </a:r>
            <a:br>
              <a:rPr lang="en-US" dirty="0"/>
            </a:br>
            <a:r>
              <a:rPr lang="en-US" dirty="0"/>
              <a:t>The face of premature birth in Arizona is young, brown and rural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ACC1-0CEF-4DBE-9534-6563D9C5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6% of Arizonans eligible for </a:t>
            </a:r>
            <a:r>
              <a:rPr lang="en-US" dirty="0" err="1"/>
              <a:t>tanf</a:t>
            </a:r>
            <a:r>
              <a:rPr lang="en-US" dirty="0"/>
              <a:t> get it!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BAEE3A-2954-45C0-AAA3-82AFF1DB7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9" y="1508138"/>
            <a:ext cx="5963092" cy="49483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A0203E-6F54-4CDF-B6AA-19D0735D39A9}"/>
              </a:ext>
            </a:extLst>
          </p:cNvPr>
          <p:cNvSpPr txBox="1"/>
          <p:nvPr/>
        </p:nvSpPr>
        <p:spPr>
          <a:xfrm>
            <a:off x="7374833" y="2413337"/>
            <a:ext cx="2630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Arizona should increase TANF to the full five years.</a:t>
            </a:r>
          </a:p>
        </p:txBody>
      </p:sp>
    </p:spTree>
    <p:extLst>
      <p:ext uri="{BB962C8B-B14F-4D97-AF65-F5344CB8AC3E}">
        <p14:creationId xmlns:p14="http://schemas.microsoft.com/office/powerpoint/2010/main" val="7044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A07B-1B87-43CC-8C42-358CA6AB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TANF is not keeping up with poverty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A9A58A-4E30-47C7-9731-9C0DFB2E3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85" y="1557821"/>
            <a:ext cx="7894936" cy="473696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71FFD-F422-4693-A9FB-2D67AD7E7621}"/>
              </a:ext>
            </a:extLst>
          </p:cNvPr>
          <p:cNvSpPr txBox="1"/>
          <p:nvPr/>
        </p:nvSpPr>
        <p:spPr>
          <a:xfrm>
            <a:off x="9097616" y="2188050"/>
            <a:ext cx="2630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Single Moms and their children are most likely to live in poverty.</a:t>
            </a:r>
          </a:p>
        </p:txBody>
      </p:sp>
    </p:spTree>
    <p:extLst>
      <p:ext uri="{BB962C8B-B14F-4D97-AF65-F5344CB8AC3E}">
        <p14:creationId xmlns:p14="http://schemas.microsoft.com/office/powerpoint/2010/main" val="4010160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A9B01-B090-49D9-994D-B4387E7CA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Maternal &amp; Child Health in Arizona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44002-7DC3-4D34-A42E-99FE6A138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Compared to other states, Arizona ranks in the 40s on overall policies related to the health of women and children.</a:t>
            </a:r>
          </a:p>
          <a:p>
            <a:r>
              <a:rPr lang="en-US" dirty="0"/>
              <a:t>It also ranks near the bottom on:</a:t>
            </a:r>
          </a:p>
          <a:p>
            <a:pPr lvl="1"/>
            <a:r>
              <a:rPr lang="en-US" dirty="0"/>
              <a:t>#46 Availability of publicly funded women’s health services</a:t>
            </a:r>
          </a:p>
          <a:p>
            <a:pPr lvl="1"/>
            <a:r>
              <a:rPr lang="en-US" dirty="0"/>
              <a:t>#41 Children with health insurance </a:t>
            </a:r>
          </a:p>
          <a:p>
            <a:pPr lvl="1"/>
            <a:r>
              <a:rPr lang="en-US" dirty="0"/>
              <a:t>#47 Concentrated “disadvantage” </a:t>
            </a:r>
          </a:p>
          <a:p>
            <a:pPr lvl="1"/>
            <a:r>
              <a:rPr lang="en-US" dirty="0"/>
              <a:t>#47 Intimate partner violence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Source: America’s Health Rankings</a:t>
            </a:r>
          </a:p>
        </p:txBody>
      </p:sp>
    </p:spTree>
    <p:extLst>
      <p:ext uri="{BB962C8B-B14F-4D97-AF65-F5344CB8AC3E}">
        <p14:creationId xmlns:p14="http://schemas.microsoft.com/office/powerpoint/2010/main" val="408373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B3DA-676F-454C-9631-5C20B31E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Maternal &amp; Child Health in Arizona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A3056-E195-4AF5-A614-31811299D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Annie E. Casey Foundation also ranks Arizona near the bottom </a:t>
            </a:r>
          </a:p>
          <a:p>
            <a:pPr lvl="1"/>
            <a:r>
              <a:rPr lang="en-US" dirty="0"/>
              <a:t>#46 Overall child well-being </a:t>
            </a:r>
          </a:p>
          <a:p>
            <a:pPr lvl="1"/>
            <a:r>
              <a:rPr lang="en-US" dirty="0"/>
              <a:t>#43 Economic well-being </a:t>
            </a:r>
          </a:p>
          <a:p>
            <a:pPr lvl="1"/>
            <a:r>
              <a:rPr lang="en-US" dirty="0"/>
              <a:t>#46 Education </a:t>
            </a:r>
          </a:p>
          <a:p>
            <a:pPr lvl="1"/>
            <a:r>
              <a:rPr lang="en-US" dirty="0"/>
              <a:t>#35 Health (Medicaid Expansion, Kids Care, low smoking rate) </a:t>
            </a:r>
          </a:p>
          <a:p>
            <a:pPr lvl="1"/>
            <a:r>
              <a:rPr lang="en-US" dirty="0"/>
              <a:t>#46 Family and community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2019 Kids Count Data Book</a:t>
            </a:r>
          </a:p>
        </p:txBody>
      </p:sp>
    </p:spTree>
    <p:extLst>
      <p:ext uri="{BB962C8B-B14F-4D97-AF65-F5344CB8AC3E}">
        <p14:creationId xmlns:p14="http://schemas.microsoft.com/office/powerpoint/2010/main" val="273884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804C3-7044-41C6-B6D6-E784DE6D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Maternal Death Nationwide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25FDE-C6B8-4027-9040-80D236DB5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35536"/>
            <a:ext cx="10820400" cy="4024125"/>
          </a:xfrm>
        </p:spPr>
        <p:txBody>
          <a:bodyPr/>
          <a:lstStyle/>
          <a:p>
            <a:r>
              <a:rPr lang="en-US" dirty="0"/>
              <a:t>Maternal death in US increased 26.6% between 2000-2014.</a:t>
            </a:r>
          </a:p>
          <a:p>
            <a:pPr lvl="1"/>
            <a:r>
              <a:rPr lang="en-US" dirty="0"/>
              <a:t>Worldwide maternal death is decreasing in other high-income countries in North America and Western Europe.</a:t>
            </a:r>
          </a:p>
          <a:p>
            <a:r>
              <a:rPr lang="en-US" dirty="0"/>
              <a:t>Vast geographic and racial differences in maternal and child health nationwide.</a:t>
            </a:r>
          </a:p>
          <a:p>
            <a:r>
              <a:rPr lang="en-US" dirty="0"/>
              <a:t>Maternal death is death within 42 days of end of pregnancy (not abortion)</a:t>
            </a:r>
          </a:p>
          <a:p>
            <a:pPr lvl="1"/>
            <a:r>
              <a:rPr lang="en-US" dirty="0"/>
              <a:t>California 4.5 deaths per 100,000 live births</a:t>
            </a:r>
          </a:p>
          <a:p>
            <a:pPr lvl="1"/>
            <a:r>
              <a:rPr lang="en-US" dirty="0"/>
              <a:t>Georgia, Louisiana and Indiana have 10x that of California.</a:t>
            </a:r>
          </a:p>
          <a:p>
            <a:pPr lvl="1"/>
            <a:r>
              <a:rPr lang="en-US" dirty="0"/>
              <a:t>Arizona is #25 with 18.8 maternal deaths per 100,000 (more than 4x California).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b="1" dirty="0"/>
              <a:t>Arizona has collected maternal death data for about 10 years but ignored it since 2015. The Legislature voted to look at new maternal death data in 2019.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6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C226-1417-490C-9DD3-E9AEFF0D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" y="461253"/>
            <a:ext cx="2396678" cy="2400324"/>
          </a:xfrm>
        </p:spPr>
        <p:txBody>
          <a:bodyPr/>
          <a:lstStyle/>
          <a:p>
            <a:r>
              <a:rPr lang="en-US" dirty="0"/>
              <a:t>Live </a:t>
            </a:r>
            <a:br>
              <a:rPr lang="en-US" dirty="0"/>
            </a:br>
            <a:r>
              <a:rPr lang="en-US" dirty="0"/>
              <a:t>Births </a:t>
            </a:r>
            <a:br>
              <a:rPr lang="en-US" dirty="0"/>
            </a:br>
            <a:r>
              <a:rPr lang="en-US" dirty="0"/>
              <a:t>by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20F44-E267-476B-98EF-7EE176C0E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113" y="663800"/>
            <a:ext cx="7899466" cy="57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6306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990</TotalTime>
  <Words>658</Words>
  <Application>Microsoft Office PowerPoint</Application>
  <PresentationFormat>Widescreen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Vapor Trail</vt:lpstr>
      <vt:lpstr>Status of Maternal &amp; Child health in Arizona </vt:lpstr>
      <vt:lpstr>The NICU to now</vt:lpstr>
      <vt:lpstr>Maternal &amp; Child Health in Arizona</vt:lpstr>
      <vt:lpstr>Only 6% of Arizonans eligible for tanf get it!</vt:lpstr>
      <vt:lpstr>TANF is not keeping up with poverty</vt:lpstr>
      <vt:lpstr>Maternal &amp; Child Health in Arizona</vt:lpstr>
      <vt:lpstr>Maternal &amp; Child Health in Arizona</vt:lpstr>
      <vt:lpstr>Maternal Death Nationwide</vt:lpstr>
      <vt:lpstr>Live  Births  by year</vt:lpstr>
      <vt:lpstr>Live Births down 20.5%</vt:lpstr>
      <vt:lpstr>New Moms in Arizona: Economic Indicators</vt:lpstr>
      <vt:lpstr>New Moms nationwide: Economic Indicators</vt:lpstr>
      <vt:lpstr>Ethnic &amp; Racial Disparities in Prenatal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Ethnic &amp; Racial Disparities in Birth Outcomes</vt:lpstr>
      <vt:lpstr>It’s not all bad news</vt:lpstr>
      <vt:lpstr>Cost of Premature Birth in AZ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Prevention:  A Public Health Model for Social Justice</dc:title>
  <dc:creator>Pamela Powers Hannley</dc:creator>
  <cp:lastModifiedBy>Larry Bodine</cp:lastModifiedBy>
  <cp:revision>42</cp:revision>
  <cp:lastPrinted>2019-07-14T16:16:39Z</cp:lastPrinted>
  <dcterms:created xsi:type="dcterms:W3CDTF">2019-07-13T18:52:16Z</dcterms:created>
  <dcterms:modified xsi:type="dcterms:W3CDTF">2019-07-24T16:35:15Z</dcterms:modified>
</cp:coreProperties>
</file>